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Catamaran"/>
      <p:regular r:id="rId29"/>
      <p:bold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Lexend Dec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544740-B033-440E-A22E-0C84AD9056FF}">
  <a:tblStyle styleId="{54544740-B033-440E-A22E-0C84AD905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atamaran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-regular.fntdata"/><Relationship Id="rId30" Type="http://schemas.openxmlformats.org/officeDocument/2006/relationships/font" Target="fonts/Catamaran-bold.fntdata"/><Relationship Id="rId11" Type="http://schemas.openxmlformats.org/officeDocument/2006/relationships/slide" Target="slides/slide4.xml"/><Relationship Id="rId33" Type="http://schemas.openxmlformats.org/officeDocument/2006/relationships/font" Target="fonts/Nunito-italic.fntdata"/><Relationship Id="rId10" Type="http://schemas.openxmlformats.org/officeDocument/2006/relationships/slide" Target="slides/slide3.xml"/><Relationship Id="rId32" Type="http://schemas.openxmlformats.org/officeDocument/2006/relationships/font" Target="fonts/Nunito-bold.fntdata"/><Relationship Id="rId13" Type="http://schemas.openxmlformats.org/officeDocument/2006/relationships/slide" Target="slides/slide6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5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8.xml"/><Relationship Id="rId37" Type="http://schemas.openxmlformats.org/officeDocument/2006/relationships/font" Target="fonts/LexendDeca-bold.fntdata"/><Relationship Id="rId14" Type="http://schemas.openxmlformats.org/officeDocument/2006/relationships/slide" Target="slides/slide7.xml"/><Relationship Id="rId36" Type="http://schemas.openxmlformats.org/officeDocument/2006/relationships/font" Target="fonts/LexendDeca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d8d0a2f23_5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d8d0a2f23_5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9db4e67f9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9db4e67f9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9db4e67f9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9db4e67f9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db4e67f9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db4e67f9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9d8d0a2f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9d8d0a2f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9d8d0a2f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9d8d0a2f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9d8d0a2f23_5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9d8d0a2f23_5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d8d0a2f23_5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9d8d0a2f23_5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9d8d0a2f2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9d8d0a2f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d8d0a2f2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9d8d0a2f2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d8d0a2f2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d8d0a2f2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d8d0a2f23_5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d8d0a2f23_5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9d8d0a2f23_5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9d8d0a2f23_5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9d8d0a2f23_5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9d8d0a2f23_5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d8d0a2f23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9d8d0a2f23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d8d0a2f23_5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d8d0a2f23_5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d8d0a2f23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d8d0a2f2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d8d0a2f23_5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d8d0a2f23_5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d8d0a2f23_5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d8d0a2f23_5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9262158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9262158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9d8d0a2f23_5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9d8d0a2f23_5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p15"/>
          <p:cNvSpPr txBox="1"/>
          <p:nvPr>
            <p:ph hasCustomPrompt="1"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5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16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17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9" name="Google Shape;169;p20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0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0000" y="3323425"/>
            <a:ext cx="42897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22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hasCustomPrompt="1" type="title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23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" name="Google Shape;187;p23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2" type="title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3" type="title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5"/>
          <p:cNvSpPr txBox="1"/>
          <p:nvPr>
            <p:ph hasCustomPrompt="1" idx="4" type="title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/>
          <p:nvPr>
            <p:ph idx="5" type="subTitle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6" type="title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25"/>
          <p:cNvSpPr txBox="1"/>
          <p:nvPr>
            <p:ph hasCustomPrompt="1" idx="7" type="title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8" type="subTitle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9" type="title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idx="13" type="title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14" type="subTitle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5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6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p26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5432875" y="1451863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28"/>
          <p:cNvSpPr txBox="1"/>
          <p:nvPr>
            <p:ph idx="1" type="subTitle"/>
          </p:nvPr>
        </p:nvSpPr>
        <p:spPr>
          <a:xfrm>
            <a:off x="5432875" y="3019063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552737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7132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9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5230675" y="1648750"/>
            <a:ext cx="32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/>
        </p:nvSpPr>
        <p:spPr>
          <a:xfrm>
            <a:off x="64135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1" type="subTitle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2" type="subTitle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2" name="Google Shape;242;p31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2"/>
          <p:cNvSpPr txBox="1"/>
          <p:nvPr>
            <p:ph idx="3" type="subTitle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2"/>
          <p:cNvSpPr txBox="1"/>
          <p:nvPr>
            <p:ph idx="5" type="subTitle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32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7" name="Google Shape;257;p33"/>
          <p:cNvSpPr txBox="1"/>
          <p:nvPr>
            <p:ph idx="1" type="subTitle"/>
          </p:nvPr>
        </p:nvSpPr>
        <p:spPr>
          <a:xfrm>
            <a:off x="1354375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5057233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4" type="title"/>
          </p:nvPr>
        </p:nvSpPr>
        <p:spPr>
          <a:xfrm>
            <a:off x="1354375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1" name="Google Shape;261;p33"/>
          <p:cNvSpPr txBox="1"/>
          <p:nvPr>
            <p:ph idx="5" type="subTitle"/>
          </p:nvPr>
        </p:nvSpPr>
        <p:spPr>
          <a:xfrm>
            <a:off x="1354375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6" type="title"/>
          </p:nvPr>
        </p:nvSpPr>
        <p:spPr>
          <a:xfrm>
            <a:off x="5057233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33"/>
          <p:cNvSpPr txBox="1"/>
          <p:nvPr>
            <p:ph idx="7" type="subTitle"/>
          </p:nvPr>
        </p:nvSpPr>
        <p:spPr>
          <a:xfrm>
            <a:off x="5057233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3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33"/>
          <p:cNvSpPr/>
          <p:nvPr/>
        </p:nvSpPr>
        <p:spPr>
          <a:xfrm>
            <a:off x="-7384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69790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2" type="title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34"/>
          <p:cNvSpPr txBox="1"/>
          <p:nvPr>
            <p:ph idx="3" type="subTitle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4" type="title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4"/>
          <p:cNvSpPr txBox="1"/>
          <p:nvPr>
            <p:ph idx="5" type="subTitle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4"/>
          <p:cNvSpPr txBox="1"/>
          <p:nvPr>
            <p:ph idx="6" type="title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4"/>
          <p:cNvSpPr txBox="1"/>
          <p:nvPr>
            <p:ph idx="7" type="subTitle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8" type="title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34"/>
          <p:cNvSpPr txBox="1"/>
          <p:nvPr>
            <p:ph idx="9" type="subTitle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13" type="title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4"/>
          <p:cNvSpPr txBox="1"/>
          <p:nvPr>
            <p:ph idx="14" type="subTitle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34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3" name="Google Shape;283;p34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hasCustomPrompt="1" type="title"/>
          </p:nvPr>
        </p:nvSpPr>
        <p:spPr>
          <a:xfrm>
            <a:off x="1151614" y="1438900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7" name="Google Shape;287;p35"/>
          <p:cNvSpPr txBox="1"/>
          <p:nvPr>
            <p:ph idx="1" type="subTitle"/>
          </p:nvPr>
        </p:nvSpPr>
        <p:spPr>
          <a:xfrm>
            <a:off x="1151400" y="1769102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hasCustomPrompt="1" idx="2" type="title"/>
          </p:nvPr>
        </p:nvSpPr>
        <p:spPr>
          <a:xfrm>
            <a:off x="5854575" y="1935975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" name="Google Shape;289;p35"/>
          <p:cNvSpPr txBox="1"/>
          <p:nvPr>
            <p:ph idx="3" type="subTitle"/>
          </p:nvPr>
        </p:nvSpPr>
        <p:spPr>
          <a:xfrm>
            <a:off x="5854575" y="2266167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hasCustomPrompt="1" idx="4" type="title"/>
          </p:nvPr>
        </p:nvSpPr>
        <p:spPr>
          <a:xfrm>
            <a:off x="5854619" y="293012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5854616" y="3260300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5"/>
          <p:cNvSpPr txBox="1"/>
          <p:nvPr>
            <p:ph hasCustomPrompt="1" idx="6" type="title"/>
          </p:nvPr>
        </p:nvSpPr>
        <p:spPr>
          <a:xfrm>
            <a:off x="1151504" y="243305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1151400" y="276323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5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35"/>
          <p:cNvSpPr/>
          <p:nvPr/>
        </p:nvSpPr>
        <p:spPr>
          <a:xfrm>
            <a:off x="-458062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6698638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7" name="Google Shape;297;p35"/>
          <p:cNvSpPr txBox="1"/>
          <p:nvPr>
            <p:ph hasCustomPrompt="1" idx="9" type="title"/>
          </p:nvPr>
        </p:nvSpPr>
        <p:spPr>
          <a:xfrm>
            <a:off x="1151454" y="342720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8" name="Google Shape;298;p35"/>
          <p:cNvSpPr txBox="1"/>
          <p:nvPr>
            <p:ph idx="13" type="subTitle"/>
          </p:nvPr>
        </p:nvSpPr>
        <p:spPr>
          <a:xfrm>
            <a:off x="1151350" y="375738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36"/>
          <p:cNvSpPr txBox="1"/>
          <p:nvPr>
            <p:ph idx="1" type="subTitle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36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4" name="Google Shape;304;p36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hyperlink" Target="http://drive.google.com/file/d/1X3V3W5YTqrRb87r0r09NFkazrVWD0J6t/view" TargetMode="External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ctrTitle"/>
          </p:nvPr>
        </p:nvSpPr>
        <p:spPr>
          <a:xfrm>
            <a:off x="713250" y="1134725"/>
            <a:ext cx="7717500" cy="24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38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棗樂趣</a:t>
            </a:r>
            <a:endParaRPr b="1"/>
          </a:p>
        </p:txBody>
      </p:sp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2392500" y="319992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A1085518 任宣螢</a:t>
            </a:r>
            <a:endParaRPr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A1085527 陳宜杰</a:t>
            </a:r>
            <a:endParaRPr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A1085537 吳瑋杰</a:t>
            </a:r>
            <a:endParaRPr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A1085541 塗峻翔</a:t>
            </a:r>
            <a:endParaRPr/>
          </a:p>
        </p:txBody>
      </p:sp>
      <p:cxnSp>
        <p:nvCxnSpPr>
          <p:cNvPr id="322" name="Google Shape;322;p39"/>
          <p:cNvCxnSpPr/>
          <p:nvPr/>
        </p:nvCxnSpPr>
        <p:spPr>
          <a:xfrm>
            <a:off x="3017375" y="3199925"/>
            <a:ext cx="3109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9"/>
          <p:cNvSpPr txBox="1"/>
          <p:nvPr/>
        </p:nvSpPr>
        <p:spPr>
          <a:xfrm>
            <a:off x="2236050" y="2711050"/>
            <a:ext cx="467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AF7B51"/>
                </a:solidFill>
              </a:rPr>
              <a:t>自動辨識棗子成熟度APP</a:t>
            </a:r>
            <a:endParaRPr b="1" sz="1600">
              <a:solidFill>
                <a:srgbClr val="AF7B51"/>
              </a:solidFill>
            </a:endParaRPr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修改模型</a:t>
            </a:r>
            <a:endParaRPr/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75" y="2191425"/>
            <a:ext cx="488850" cy="450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6" name="Google Shape;436;p48"/>
          <p:cNvGrpSpPr/>
          <p:nvPr/>
        </p:nvGrpSpPr>
        <p:grpSpPr>
          <a:xfrm>
            <a:off x="1083775" y="1170125"/>
            <a:ext cx="6976440" cy="1897401"/>
            <a:chOff x="1083775" y="1170125"/>
            <a:chExt cx="6976440" cy="1897401"/>
          </a:xfrm>
        </p:grpSpPr>
        <p:pic>
          <p:nvPicPr>
            <p:cNvPr id="437" name="Google Shape;43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3775" y="1170125"/>
              <a:ext cx="6976440" cy="189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9675" y="2167263"/>
              <a:ext cx="532250" cy="49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9" name="Google Shape;4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900" y="3125450"/>
            <a:ext cx="2805326" cy="183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/>
        </p:nvSpPr>
        <p:spPr>
          <a:xfrm>
            <a:off x="4435800" y="3435675"/>
            <a:ext cx="398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基於U-net的概念，想用到更前面的資訊，多次實驗後，做了這個改動，增強模型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1" name="Google Shape;44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idx="4294967295" type="title"/>
          </p:nvPr>
        </p:nvSpPr>
        <p:spPr>
          <a:xfrm>
            <a:off x="720000" y="25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</a:t>
            </a:r>
            <a:endParaRPr/>
          </a:p>
        </p:txBody>
      </p:sp>
      <p:sp>
        <p:nvSpPr>
          <p:cNvPr id="447" name="Google Shape;447;p49"/>
          <p:cNvSpPr txBox="1"/>
          <p:nvPr/>
        </p:nvSpPr>
        <p:spPr>
          <a:xfrm>
            <a:off x="910825" y="1130588"/>
            <a:ext cx="18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原本: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4961325" y="1130588"/>
            <a:ext cx="27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修改後: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0" t="2874"/>
          <a:stretch/>
        </p:blipFill>
        <p:spPr>
          <a:xfrm>
            <a:off x="800360" y="1561700"/>
            <a:ext cx="3837114" cy="24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325" y="1561700"/>
            <a:ext cx="3726649" cy="242310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/>
        </p:nvSpPr>
        <p:spPr>
          <a:xfrm>
            <a:off x="128575" y="1891388"/>
            <a:ext cx="18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原本: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4511275" y="1891388"/>
            <a:ext cx="27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修改後: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58" name="Google Shape;458;p50"/>
          <p:cNvPicPr preferRelativeResize="0"/>
          <p:nvPr/>
        </p:nvPicPr>
        <p:blipFill rotWithShape="1">
          <a:blip r:embed="rId3">
            <a:alphaModFix/>
          </a:blip>
          <a:srcRect b="0" l="0" r="1613" t="5033"/>
          <a:stretch/>
        </p:blipFill>
        <p:spPr>
          <a:xfrm>
            <a:off x="128575" y="2365775"/>
            <a:ext cx="4335643" cy="12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 rotWithShape="1">
          <a:blip r:embed="rId4">
            <a:alphaModFix/>
          </a:blip>
          <a:srcRect b="0" l="0" r="1312" t="0"/>
          <a:stretch/>
        </p:blipFill>
        <p:spPr>
          <a:xfrm>
            <a:off x="4572000" y="2340925"/>
            <a:ext cx="4440950" cy="128438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 txBox="1"/>
          <p:nvPr>
            <p:ph idx="4294967295" type="title"/>
          </p:nvPr>
        </p:nvSpPr>
        <p:spPr>
          <a:xfrm>
            <a:off x="720000" y="25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</a:t>
            </a:r>
            <a:endParaRPr/>
          </a:p>
        </p:txBody>
      </p:sp>
      <p:sp>
        <p:nvSpPr>
          <p:cNvPr id="461" name="Google Shape;461;p50"/>
          <p:cNvSpPr txBox="1"/>
          <p:nvPr/>
        </p:nvSpPr>
        <p:spPr>
          <a:xfrm>
            <a:off x="3868325" y="4157675"/>
            <a:ext cx="64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PQ=SQxRQ</a:t>
            </a:r>
            <a:endParaRPr sz="16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2" name="Google Shape;46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8" name="Google Shape;468;p51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469" name="Google Shape;469;p51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cxnSp>
        <p:nvCxnSpPr>
          <p:cNvPr id="470" name="Google Shape;470;p51"/>
          <p:cNvCxnSpPr/>
          <p:nvPr/>
        </p:nvCxnSpPr>
        <p:spPr>
          <a:xfrm>
            <a:off x="3996925" y="3303675"/>
            <a:ext cx="1157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1"/>
          <p:cNvSpPr/>
          <p:nvPr/>
        </p:nvSpPr>
        <p:spPr>
          <a:xfrm>
            <a:off x="3641725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1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473" name="Google Shape;47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 b="1"/>
          </a:p>
        </p:txBody>
      </p:sp>
      <p:sp>
        <p:nvSpPr>
          <p:cNvPr id="479" name="Google Shape;479;p52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拍照</a:t>
            </a:r>
            <a:endParaRPr/>
          </a:p>
        </p:txBody>
      </p:sp>
      <p:sp>
        <p:nvSpPr>
          <p:cNvPr id="480" name="Google Shape;480;p52"/>
          <p:cNvSpPr txBox="1"/>
          <p:nvPr>
            <p:ph idx="1" type="subTitle"/>
          </p:nvPr>
        </p:nvSpPr>
        <p:spPr>
          <a:xfrm>
            <a:off x="720000" y="3312283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提供使用者拍照的功能</a:t>
            </a:r>
            <a:endParaRPr/>
          </a:p>
        </p:txBody>
      </p:sp>
      <p:sp>
        <p:nvSpPr>
          <p:cNvPr id="481" name="Google Shape;481;p52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分析照片</a:t>
            </a:r>
            <a:endParaRPr/>
          </a:p>
        </p:txBody>
      </p:sp>
      <p:sp>
        <p:nvSpPr>
          <p:cNvPr id="482" name="Google Shape;482;p52"/>
          <p:cNvSpPr txBox="1"/>
          <p:nvPr>
            <p:ph idx="3" type="subTitle"/>
          </p:nvPr>
        </p:nvSpPr>
        <p:spPr>
          <a:xfrm>
            <a:off x="3656700" y="3312275"/>
            <a:ext cx="1830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將分析完的影像回傳給使用者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分析影片</a:t>
            </a:r>
            <a:endParaRPr/>
          </a:p>
        </p:txBody>
      </p:sp>
      <p:sp>
        <p:nvSpPr>
          <p:cNvPr id="484" name="Google Shape;484;p52"/>
          <p:cNvSpPr txBox="1"/>
          <p:nvPr>
            <p:ph idx="5" type="subTitle"/>
          </p:nvPr>
        </p:nvSpPr>
        <p:spPr>
          <a:xfrm>
            <a:off x="6169351" y="3312275"/>
            <a:ext cx="21729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分析影片後回傳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</a:t>
            </a:r>
            <a:r>
              <a:rPr lang="zh-TW"/>
              <a:t>及建議</a:t>
            </a:r>
            <a:r>
              <a:rPr lang="zh-TW"/>
              <a:t>給使用者參考</a:t>
            </a:r>
            <a:endParaRPr/>
          </a:p>
        </p:txBody>
      </p:sp>
      <p:sp>
        <p:nvSpPr>
          <p:cNvPr id="485" name="Google Shape;485;p52"/>
          <p:cNvSpPr/>
          <p:nvPr/>
        </p:nvSpPr>
        <p:spPr>
          <a:xfrm>
            <a:off x="3887710" y="1999727"/>
            <a:ext cx="1368600" cy="813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1203899" y="1999726"/>
            <a:ext cx="1368600" cy="813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7" name="Google Shape;487;p52"/>
          <p:cNvSpPr/>
          <p:nvPr/>
        </p:nvSpPr>
        <p:spPr>
          <a:xfrm>
            <a:off x="6571505" y="1999726"/>
            <a:ext cx="1368600" cy="813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350" y="1971275"/>
            <a:ext cx="813300" cy="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150" y="1999713"/>
            <a:ext cx="813300" cy="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550" y="1999713"/>
            <a:ext cx="813300" cy="8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實作方法</a:t>
            </a:r>
            <a:endParaRPr b="1"/>
          </a:p>
        </p:txBody>
      </p:sp>
      <p:sp>
        <p:nvSpPr>
          <p:cNvPr id="497" name="Google Shape;497;p53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分析照片</a:t>
            </a:r>
            <a:endParaRPr/>
          </a:p>
        </p:txBody>
      </p:sp>
      <p:sp>
        <p:nvSpPr>
          <p:cNvPr id="498" name="Google Shape;498;p53"/>
          <p:cNvSpPr txBox="1"/>
          <p:nvPr>
            <p:ph idx="1" type="subTitle"/>
          </p:nvPr>
        </p:nvSpPr>
        <p:spPr>
          <a:xfrm>
            <a:off x="1522525" y="2339425"/>
            <a:ext cx="23961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只需將模型回傳的結果回給使用者即可!</a:t>
            </a:r>
            <a:endParaRPr sz="1600"/>
          </a:p>
        </p:txBody>
      </p:sp>
      <p:sp>
        <p:nvSpPr>
          <p:cNvPr id="499" name="Google Shape;499;p53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分析影片</a:t>
            </a:r>
            <a:endParaRPr/>
          </a:p>
        </p:txBody>
      </p:sp>
      <p:sp>
        <p:nvSpPr>
          <p:cNvPr id="500" name="Google Shape;500;p53"/>
          <p:cNvSpPr txBox="1"/>
          <p:nvPr>
            <p:ph idx="3" type="subTitle"/>
          </p:nvPr>
        </p:nvSpPr>
        <p:spPr>
          <a:xfrm>
            <a:off x="5336400" y="2313925"/>
            <a:ext cx="27324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1.</a:t>
            </a:r>
            <a:r>
              <a:rPr lang="zh-TW" sz="1600"/>
              <a:t>棗子不會自行移動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2.鏡頭穩定，不會隨意晃動</a:t>
            </a:r>
            <a:endParaRPr sz="1600"/>
          </a:p>
        </p:txBody>
      </p:sp>
      <p:sp>
        <p:nvSpPr>
          <p:cNvPr id="501" name="Google Shape;501;p53"/>
          <p:cNvSpPr/>
          <p:nvPr/>
        </p:nvSpPr>
        <p:spPr>
          <a:xfrm>
            <a:off x="6322225" y="3053950"/>
            <a:ext cx="1929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3"/>
          <p:cNvSpPr txBox="1"/>
          <p:nvPr/>
        </p:nvSpPr>
        <p:spPr>
          <a:xfrm>
            <a:off x="5336400" y="3626650"/>
            <a:ext cx="256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透過物件的bbox去判斷!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 rotWithShape="1">
          <a:blip r:embed="rId3">
            <a:alphaModFix/>
          </a:blip>
          <a:srcRect b="21849" l="0" r="0" t="13887"/>
          <a:stretch/>
        </p:blipFill>
        <p:spPr>
          <a:xfrm>
            <a:off x="929400" y="3057875"/>
            <a:ext cx="3753326" cy="1742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/>
          <p:nvPr/>
        </p:nvSpPr>
        <p:spPr>
          <a:xfrm>
            <a:off x="1266950" y="2368463"/>
            <a:ext cx="1737000" cy="572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0" name="Google Shape;510;p54"/>
          <p:cNvSpPr txBox="1"/>
          <p:nvPr>
            <p:ph type="title"/>
          </p:nvPr>
        </p:nvSpPr>
        <p:spPr>
          <a:xfrm>
            <a:off x="1028788" y="2390975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Kivy</a:t>
            </a:r>
            <a:endParaRPr/>
          </a:p>
        </p:txBody>
      </p:sp>
      <p:sp>
        <p:nvSpPr>
          <p:cNvPr id="511" name="Google Shape;511;p54"/>
          <p:cNvSpPr txBox="1"/>
          <p:nvPr>
            <p:ph idx="1" type="subTitle"/>
          </p:nvPr>
        </p:nvSpPr>
        <p:spPr>
          <a:xfrm>
            <a:off x="1269650" y="3592775"/>
            <a:ext cx="1737000" cy="1289700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App架構與功能</a:t>
            </a:r>
            <a:endParaRPr sz="16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4"/>
          <p:cNvSpPr txBox="1"/>
          <p:nvPr>
            <p:ph idx="3" type="subTitle"/>
          </p:nvPr>
        </p:nvSpPr>
        <p:spPr>
          <a:xfrm>
            <a:off x="3728825" y="3570400"/>
            <a:ext cx="1737000" cy="1312200"/>
          </a:xfrm>
          <a:prstGeom prst="rect">
            <a:avLst/>
          </a:prstGeom>
          <a:ln cap="flat" cmpd="sng" w="38100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美化工具</a:t>
            </a:r>
            <a:endParaRPr/>
          </a:p>
        </p:txBody>
      </p:sp>
      <p:sp>
        <p:nvSpPr>
          <p:cNvPr id="513" name="Google Shape;513;p54"/>
          <p:cNvSpPr txBox="1"/>
          <p:nvPr>
            <p:ph idx="9" type="subTitle"/>
          </p:nvPr>
        </p:nvSpPr>
        <p:spPr>
          <a:xfrm>
            <a:off x="6086850" y="3570400"/>
            <a:ext cx="1737000" cy="1312200"/>
          </a:xfrm>
          <a:prstGeom prst="rect">
            <a:avLst/>
          </a:prstGeom>
          <a:ln cap="flat" cmpd="sng" w="38100">
            <a:solidFill>
              <a:schemeClr val="accen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打包工具，</a:t>
            </a:r>
            <a:endParaRPr sz="16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可以將我們的code及其他資料打包成apk檔</a:t>
            </a:r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3643325" y="2368475"/>
            <a:ext cx="1737000" cy="57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6086850" y="2368475"/>
            <a:ext cx="1737000" cy="572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3472313" y="239096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Kivymd</a:t>
            </a:r>
            <a:endParaRPr/>
          </a:p>
        </p:txBody>
      </p:sp>
      <p:sp>
        <p:nvSpPr>
          <p:cNvPr id="517" name="Google Shape;517;p54"/>
          <p:cNvSpPr txBox="1"/>
          <p:nvPr>
            <p:ph type="title"/>
          </p:nvPr>
        </p:nvSpPr>
        <p:spPr>
          <a:xfrm>
            <a:off x="5915838" y="239096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Buildozer</a:t>
            </a:r>
            <a:endParaRPr/>
          </a:p>
        </p:txBody>
      </p:sp>
      <p:cxnSp>
        <p:nvCxnSpPr>
          <p:cNvPr id="518" name="Google Shape;518;p54"/>
          <p:cNvCxnSpPr>
            <a:stCxn id="509" idx="2"/>
            <a:endCxn id="511" idx="0"/>
          </p:cNvCxnSpPr>
          <p:nvPr/>
        </p:nvCxnSpPr>
        <p:spPr>
          <a:xfrm>
            <a:off x="2135450" y="2941163"/>
            <a:ext cx="270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54"/>
          <p:cNvCxnSpPr>
            <a:stCxn id="509" idx="2"/>
            <a:endCxn id="511" idx="0"/>
          </p:cNvCxnSpPr>
          <p:nvPr/>
        </p:nvCxnSpPr>
        <p:spPr>
          <a:xfrm>
            <a:off x="2135450" y="2941163"/>
            <a:ext cx="270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54"/>
          <p:cNvCxnSpPr>
            <a:endCxn id="511" idx="0"/>
          </p:cNvCxnSpPr>
          <p:nvPr/>
        </p:nvCxnSpPr>
        <p:spPr>
          <a:xfrm>
            <a:off x="2132750" y="2941175"/>
            <a:ext cx="5400" cy="651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4572000" y="2913250"/>
            <a:ext cx="0" cy="665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54"/>
          <p:cNvCxnSpPr/>
          <p:nvPr/>
        </p:nvCxnSpPr>
        <p:spPr>
          <a:xfrm flipH="1">
            <a:off x="6955275" y="2913250"/>
            <a:ext cx="300" cy="665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4"/>
          <p:cNvSpPr txBox="1"/>
          <p:nvPr>
            <p:ph idx="15" type="title"/>
          </p:nvPr>
        </p:nvSpPr>
        <p:spPr>
          <a:xfrm>
            <a:off x="311700" y="5659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實作方法—APP</a:t>
            </a:r>
            <a:endParaRPr/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288" y="1555550"/>
            <a:ext cx="80227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863" y="1555550"/>
            <a:ext cx="802275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175" y="1569825"/>
            <a:ext cx="636550" cy="6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3" name="Google Shape;533;p55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未來展望</a:t>
            </a:r>
            <a:endParaRPr/>
          </a:p>
        </p:txBody>
      </p:sp>
      <p:sp>
        <p:nvSpPr>
          <p:cNvPr id="534" name="Google Shape;534;p55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cxnSp>
        <p:nvCxnSpPr>
          <p:cNvPr id="535" name="Google Shape;535;p55"/>
          <p:cNvCxnSpPr/>
          <p:nvPr/>
        </p:nvCxnSpPr>
        <p:spPr>
          <a:xfrm>
            <a:off x="3996925" y="3303675"/>
            <a:ext cx="1157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55"/>
          <p:cNvSpPr/>
          <p:nvPr/>
        </p:nvSpPr>
        <p:spPr>
          <a:xfrm>
            <a:off x="3641725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7" name="Google Shape;537;p55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type="title"/>
          </p:nvPr>
        </p:nvSpPr>
        <p:spPr>
          <a:xfrm>
            <a:off x="819150" y="592000"/>
            <a:ext cx="7505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520"/>
              <a:t>未來展望</a:t>
            </a:r>
            <a:endParaRPr sz="3520"/>
          </a:p>
        </p:txBody>
      </p:sp>
      <p:sp>
        <p:nvSpPr>
          <p:cNvPr id="544" name="Google Shape;544;p56"/>
          <p:cNvSpPr txBox="1"/>
          <p:nvPr/>
        </p:nvSpPr>
        <p:spPr>
          <a:xfrm>
            <a:off x="819150" y="2689775"/>
            <a:ext cx="47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配合機器達成農業自動化</a:t>
            </a:r>
            <a:endParaRPr sz="1600"/>
          </a:p>
        </p:txBody>
      </p:sp>
      <p:sp>
        <p:nvSpPr>
          <p:cNvPr id="545" name="Google Shape;545;p56"/>
          <p:cNvSpPr txBox="1"/>
          <p:nvPr/>
        </p:nvSpPr>
        <p:spPr>
          <a:xfrm>
            <a:off x="819150" y="1820975"/>
            <a:ext cx="42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可分析更多水果種類</a:t>
            </a:r>
            <a:endParaRPr sz="1600"/>
          </a:p>
        </p:txBody>
      </p:sp>
      <p:sp>
        <p:nvSpPr>
          <p:cNvPr id="546" name="Google Shape;546;p56"/>
          <p:cNvSpPr txBox="1"/>
          <p:nvPr/>
        </p:nvSpPr>
        <p:spPr>
          <a:xfrm>
            <a:off x="819150" y="3558575"/>
            <a:ext cx="41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加強設備以達成多人連線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3" name="Google Shape;553;p57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554" name="Google Shape;554;p57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cxnSp>
        <p:nvCxnSpPr>
          <p:cNvPr id="555" name="Google Shape;555;p57"/>
          <p:cNvCxnSpPr/>
          <p:nvPr/>
        </p:nvCxnSpPr>
        <p:spPr>
          <a:xfrm flipH="1" rot="10800000">
            <a:off x="3751200" y="3291025"/>
            <a:ext cx="1691400" cy="11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57"/>
          <p:cNvSpPr/>
          <p:nvPr/>
        </p:nvSpPr>
        <p:spPr>
          <a:xfrm>
            <a:off x="3641725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7" name="Google Shape;557;p57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558" name="Google Shape;55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/>
          <p:nvPr/>
        </p:nvSpPr>
        <p:spPr>
          <a:xfrm>
            <a:off x="1522725" y="1480750"/>
            <a:ext cx="998400" cy="593400"/>
          </a:xfrm>
          <a:prstGeom prst="roundRect">
            <a:avLst>
              <a:gd fmla="val 50000" name="adj"/>
            </a:avLst>
          </a:prstGeom>
          <a:solidFill>
            <a:srgbClr val="FFE0A7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0" name="Google Shape;330;p40"/>
          <p:cNvSpPr txBox="1"/>
          <p:nvPr>
            <p:ph type="title"/>
          </p:nvPr>
        </p:nvSpPr>
        <p:spPr>
          <a:xfrm>
            <a:off x="602763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/>
              <a:t>動機</a:t>
            </a:r>
            <a:endParaRPr/>
          </a:p>
        </p:txBody>
      </p:sp>
      <p:sp>
        <p:nvSpPr>
          <p:cNvPr id="331" name="Google Shape;331;p40"/>
          <p:cNvSpPr txBox="1"/>
          <p:nvPr>
            <p:ph idx="3" type="title"/>
          </p:nvPr>
        </p:nvSpPr>
        <p:spPr>
          <a:xfrm>
            <a:off x="3152842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/>
              <a:t>架構</a:t>
            </a:r>
            <a:endParaRPr/>
          </a:p>
        </p:txBody>
      </p:sp>
      <p:sp>
        <p:nvSpPr>
          <p:cNvPr id="332" name="Google Shape;332;p40"/>
          <p:cNvSpPr txBox="1"/>
          <p:nvPr>
            <p:ph idx="6" type="title"/>
          </p:nvPr>
        </p:nvSpPr>
        <p:spPr>
          <a:xfrm>
            <a:off x="5702913" y="213170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333" name="Google Shape;333;p40"/>
          <p:cNvSpPr txBox="1"/>
          <p:nvPr>
            <p:ph idx="9" type="title"/>
          </p:nvPr>
        </p:nvSpPr>
        <p:spPr>
          <a:xfrm>
            <a:off x="1733692" y="367892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/>
              <a:t>未來展望</a:t>
            </a:r>
            <a:endParaRPr/>
          </a:p>
        </p:txBody>
      </p:sp>
      <p:sp>
        <p:nvSpPr>
          <p:cNvPr id="334" name="Google Shape;334;p40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 b="1"/>
          </a:p>
        </p:txBody>
      </p:sp>
      <p:sp>
        <p:nvSpPr>
          <p:cNvPr id="335" name="Google Shape;335;p40"/>
          <p:cNvSpPr/>
          <p:nvPr/>
        </p:nvSpPr>
        <p:spPr>
          <a:xfrm>
            <a:off x="4072800" y="1480750"/>
            <a:ext cx="998400" cy="593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6622875" y="1499138"/>
            <a:ext cx="998400" cy="593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2653650" y="3104150"/>
            <a:ext cx="998400" cy="593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38" name="Google Shape;338;p40"/>
          <p:cNvCxnSpPr/>
          <p:nvPr/>
        </p:nvCxnSpPr>
        <p:spPr>
          <a:xfrm>
            <a:off x="3569100" y="1210600"/>
            <a:ext cx="2005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0"/>
          <p:cNvSpPr txBox="1"/>
          <p:nvPr>
            <p:ph idx="2" type="title"/>
          </p:nvPr>
        </p:nvSpPr>
        <p:spPr>
          <a:xfrm>
            <a:off x="1670024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40" name="Google Shape;340;p40"/>
          <p:cNvSpPr txBox="1"/>
          <p:nvPr>
            <p:ph idx="4" type="title"/>
          </p:nvPr>
        </p:nvSpPr>
        <p:spPr>
          <a:xfrm>
            <a:off x="4220096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41" name="Google Shape;341;p40"/>
          <p:cNvSpPr txBox="1"/>
          <p:nvPr>
            <p:ph idx="7" type="title"/>
          </p:nvPr>
        </p:nvSpPr>
        <p:spPr>
          <a:xfrm>
            <a:off x="6770174" y="1480738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42" name="Google Shape;342;p40"/>
          <p:cNvSpPr txBox="1"/>
          <p:nvPr>
            <p:ph idx="13" type="title"/>
          </p:nvPr>
        </p:nvSpPr>
        <p:spPr>
          <a:xfrm>
            <a:off x="2800946" y="308575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343" name="Google Shape;343;p40"/>
          <p:cNvSpPr txBox="1"/>
          <p:nvPr>
            <p:ph idx="9" type="title"/>
          </p:nvPr>
        </p:nvSpPr>
        <p:spPr>
          <a:xfrm>
            <a:off x="4571992" y="367892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5491950" y="3104150"/>
            <a:ext cx="998400" cy="5934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5" name="Google Shape;345;p40"/>
          <p:cNvSpPr txBox="1"/>
          <p:nvPr>
            <p:ph idx="13" type="title"/>
          </p:nvPr>
        </p:nvSpPr>
        <p:spPr>
          <a:xfrm>
            <a:off x="5639246" y="308575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/>
          <p:nvPr>
            <p:ph type="title"/>
          </p:nvPr>
        </p:nvSpPr>
        <p:spPr>
          <a:xfrm>
            <a:off x="5230675" y="1648750"/>
            <a:ext cx="35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使用情境</a:t>
            </a:r>
            <a:endParaRPr b="1"/>
          </a:p>
        </p:txBody>
      </p:sp>
      <p:sp>
        <p:nvSpPr>
          <p:cNvPr id="564" name="Google Shape;564;p58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分為顧客篇與棗農篇</a:t>
            </a:r>
            <a:endParaRPr/>
          </a:p>
        </p:txBody>
      </p:sp>
      <p:cxnSp>
        <p:nvCxnSpPr>
          <p:cNvPr id="565" name="Google Shape;565;p58"/>
          <p:cNvCxnSpPr/>
          <p:nvPr/>
        </p:nvCxnSpPr>
        <p:spPr>
          <a:xfrm>
            <a:off x="6306475" y="2324100"/>
            <a:ext cx="1803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58"/>
          <p:cNvSpPr/>
          <p:nvPr/>
        </p:nvSpPr>
        <p:spPr>
          <a:xfrm>
            <a:off x="713225" y="1253474"/>
            <a:ext cx="4006762" cy="2636589"/>
          </a:xfrm>
          <a:custGeom>
            <a:rect b="b" l="l" r="r" t="t"/>
            <a:pathLst>
              <a:path extrusionOk="0" h="63452" w="100119">
                <a:moveTo>
                  <a:pt x="93101" y="396"/>
                </a:moveTo>
                <a:cubicBezTo>
                  <a:pt x="96758" y="396"/>
                  <a:pt x="99723" y="3413"/>
                  <a:pt x="99723" y="7069"/>
                </a:cubicBezTo>
                <a:lnTo>
                  <a:pt x="99723" y="56387"/>
                </a:lnTo>
                <a:cubicBezTo>
                  <a:pt x="99723" y="60091"/>
                  <a:pt x="96758" y="63056"/>
                  <a:pt x="93101" y="63056"/>
                </a:cubicBezTo>
                <a:lnTo>
                  <a:pt x="7018" y="63056"/>
                </a:lnTo>
                <a:cubicBezTo>
                  <a:pt x="3361" y="63056"/>
                  <a:pt x="396" y="60091"/>
                  <a:pt x="396" y="56387"/>
                </a:cubicBezTo>
                <a:lnTo>
                  <a:pt x="396" y="7069"/>
                </a:lnTo>
                <a:cubicBezTo>
                  <a:pt x="396" y="3413"/>
                  <a:pt x="3361" y="396"/>
                  <a:pt x="7018" y="396"/>
                </a:cubicBezTo>
                <a:close/>
                <a:moveTo>
                  <a:pt x="7018" y="1"/>
                </a:moveTo>
                <a:cubicBezTo>
                  <a:pt x="3116" y="1"/>
                  <a:pt x="0" y="3163"/>
                  <a:pt x="0" y="7069"/>
                </a:cubicBezTo>
                <a:lnTo>
                  <a:pt x="0" y="56387"/>
                </a:lnTo>
                <a:cubicBezTo>
                  <a:pt x="0" y="60289"/>
                  <a:pt x="3116" y="63452"/>
                  <a:pt x="7018" y="63452"/>
                </a:cubicBezTo>
                <a:lnTo>
                  <a:pt x="93101" y="63452"/>
                </a:lnTo>
                <a:cubicBezTo>
                  <a:pt x="96956" y="63452"/>
                  <a:pt x="100118" y="60289"/>
                  <a:pt x="100118" y="56387"/>
                </a:cubicBezTo>
                <a:lnTo>
                  <a:pt x="100118" y="7069"/>
                </a:lnTo>
                <a:cubicBezTo>
                  <a:pt x="100118" y="3163"/>
                  <a:pt x="96956" y="1"/>
                  <a:pt x="93101" y="1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39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856526" y="2433363"/>
            <a:ext cx="276780" cy="276818"/>
          </a:xfrm>
          <a:custGeom>
            <a:rect b="b" l="l" r="r" t="t"/>
            <a:pathLst>
              <a:path extrusionOk="0" h="7315" w="7314">
                <a:moveTo>
                  <a:pt x="3657" y="0"/>
                </a:moveTo>
                <a:cubicBezTo>
                  <a:pt x="1633" y="0"/>
                  <a:pt x="0" y="1633"/>
                  <a:pt x="0" y="3657"/>
                </a:cubicBezTo>
                <a:cubicBezTo>
                  <a:pt x="0" y="5685"/>
                  <a:pt x="1633" y="7314"/>
                  <a:pt x="3657" y="7314"/>
                </a:cubicBezTo>
                <a:cubicBezTo>
                  <a:pt x="5685" y="7314"/>
                  <a:pt x="7314" y="5685"/>
                  <a:pt x="7314" y="3657"/>
                </a:cubicBezTo>
                <a:cubicBezTo>
                  <a:pt x="7314" y="1633"/>
                  <a:pt x="5685" y="0"/>
                  <a:pt x="3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58"/>
          <p:cNvPicPr preferRelativeResize="0"/>
          <p:nvPr/>
        </p:nvPicPr>
        <p:blipFill rotWithShape="1">
          <a:blip r:embed="rId3">
            <a:alphaModFix/>
          </a:blip>
          <a:srcRect b="0" l="7770" r="7770" t="0"/>
          <a:stretch/>
        </p:blipFill>
        <p:spPr>
          <a:xfrm>
            <a:off x="1278474" y="1506175"/>
            <a:ext cx="3199975" cy="2131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0" name="Google Shape;570;p58" title="projec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475" y="1506175"/>
            <a:ext cx="3199975" cy="2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9"/>
          <p:cNvSpPr txBox="1"/>
          <p:nvPr>
            <p:ph type="ctrTitle"/>
          </p:nvPr>
        </p:nvSpPr>
        <p:spPr>
          <a:xfrm>
            <a:off x="2135400" y="2047511"/>
            <a:ext cx="4873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Thanks!</a:t>
            </a:r>
            <a:endParaRPr/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00" y="3096011"/>
            <a:ext cx="4559887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2" name="Google Shape;352;p41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  <p:sp>
        <p:nvSpPr>
          <p:cNvPr id="353" name="Google Shape;353;p41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cxnSp>
        <p:nvCxnSpPr>
          <p:cNvPr id="354" name="Google Shape;354;p41"/>
          <p:cNvCxnSpPr/>
          <p:nvPr/>
        </p:nvCxnSpPr>
        <p:spPr>
          <a:xfrm>
            <a:off x="3996925" y="3303675"/>
            <a:ext cx="11574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idx="1" type="subTitle"/>
          </p:nvPr>
        </p:nvSpPr>
        <p:spPr>
          <a:xfrm>
            <a:off x="793750" y="1524700"/>
            <a:ext cx="36855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由於現在許多農家都已經轉形成為精緻農業或是觀光農業，有許多觀光農場的出現，不過對於遊客來說，或許親自下農地摘果的體驗很特殊，但是大多數的遊客卻無法知道水果是否足夠成熟，不僅對他們的體驗不佳，對於農家來說也是一種損失。</a:t>
            </a:r>
            <a:endParaRPr/>
          </a:p>
        </p:txBody>
      </p:sp>
      <p:cxnSp>
        <p:nvCxnSpPr>
          <p:cNvPr id="361" name="Google Shape;361;p42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7750"/>
            <a:ext cx="3931499" cy="216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>
            <p:ph idx="429496729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 b="1"/>
          </a:p>
        </p:txBody>
      </p:sp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0" name="Google Shape;370;p43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/>
          </a:p>
        </p:txBody>
      </p:sp>
      <p:sp>
        <p:nvSpPr>
          <p:cNvPr id="371" name="Google Shape;371;p43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cxnSp>
        <p:nvCxnSpPr>
          <p:cNvPr id="372" name="Google Shape;372;p43"/>
          <p:cNvCxnSpPr/>
          <p:nvPr/>
        </p:nvCxnSpPr>
        <p:spPr>
          <a:xfrm>
            <a:off x="3996925" y="3303675"/>
            <a:ext cx="1157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3"/>
          <p:cNvSpPr/>
          <p:nvPr/>
        </p:nvSpPr>
        <p:spPr>
          <a:xfrm>
            <a:off x="3641725" y="1262225"/>
            <a:ext cx="1867800" cy="1110000"/>
          </a:xfrm>
          <a:prstGeom prst="roundRect">
            <a:avLst>
              <a:gd fmla="val 50000" name="adj"/>
            </a:avLst>
          </a:prstGeom>
          <a:solidFill>
            <a:srgbClr val="F9CFD0"/>
          </a:solidFill>
          <a:ln cap="flat" cmpd="sng" w="38100">
            <a:solidFill>
              <a:srgbClr val="F9C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4" name="Google Shape;374;p43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 b="1"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525"/>
            <a:ext cx="8839204" cy="27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標記照片</a:t>
            </a:r>
            <a:endParaRPr b="1"/>
          </a:p>
        </p:txBody>
      </p:sp>
      <p:sp>
        <p:nvSpPr>
          <p:cNvPr id="388" name="Google Shape;388;p45"/>
          <p:cNvSpPr txBox="1"/>
          <p:nvPr/>
        </p:nvSpPr>
        <p:spPr>
          <a:xfrm>
            <a:off x="359400" y="1275150"/>
            <a:ext cx="842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全景分割-Panoptic Segmentation：基本上就是分類圖片中每一個像素點，而屬於”thing class”的則要在進一步區分同一類別中不同的個體(instance id)</a:t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 b="8020" l="0" r="0" t="0"/>
          <a:stretch/>
        </p:blipFill>
        <p:spPr>
          <a:xfrm>
            <a:off x="1606475" y="1960675"/>
            <a:ext cx="5931048" cy="30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idx="429496729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標記照片</a:t>
            </a:r>
            <a:endParaRPr b="1"/>
          </a:p>
        </p:txBody>
      </p:sp>
      <p:sp>
        <p:nvSpPr>
          <p:cNvPr id="396" name="Google Shape;396;p46"/>
          <p:cNvSpPr/>
          <p:nvPr/>
        </p:nvSpPr>
        <p:spPr>
          <a:xfrm>
            <a:off x="1296700" y="1271750"/>
            <a:ext cx="1910100" cy="65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Maturity</a:t>
            </a:r>
            <a:endParaRPr/>
          </a:p>
        </p:txBody>
      </p:sp>
      <p:cxnSp>
        <p:nvCxnSpPr>
          <p:cNvPr id="397" name="Google Shape;397;p46"/>
          <p:cNvCxnSpPr>
            <a:stCxn id="396" idx="3"/>
          </p:cNvCxnSpPr>
          <p:nvPr/>
        </p:nvCxnSpPr>
        <p:spPr>
          <a:xfrm flipH="1">
            <a:off x="1319628" y="1831510"/>
            <a:ext cx="256800" cy="4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6"/>
          <p:cNvCxnSpPr>
            <a:stCxn id="396" idx="3"/>
          </p:cNvCxnSpPr>
          <p:nvPr/>
        </p:nvCxnSpPr>
        <p:spPr>
          <a:xfrm flipH="1">
            <a:off x="1319628" y="1831510"/>
            <a:ext cx="25680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6"/>
          <p:cNvCxnSpPr>
            <a:stCxn id="396" idx="3"/>
          </p:cNvCxnSpPr>
          <p:nvPr/>
        </p:nvCxnSpPr>
        <p:spPr>
          <a:xfrm flipH="1">
            <a:off x="1101228" y="1831510"/>
            <a:ext cx="475200" cy="44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6"/>
          <p:cNvCxnSpPr>
            <a:stCxn id="396" idx="5"/>
          </p:cNvCxnSpPr>
          <p:nvPr/>
        </p:nvCxnSpPr>
        <p:spPr>
          <a:xfrm>
            <a:off x="2927072" y="1831510"/>
            <a:ext cx="406200" cy="41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6"/>
          <p:cNvSpPr txBox="1"/>
          <p:nvPr/>
        </p:nvSpPr>
        <p:spPr>
          <a:xfrm>
            <a:off x="733000" y="1705050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no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3206800" y="1705050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yes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403" name="Google Shape;403;p46"/>
          <p:cNvGraphicFramePr/>
          <p:nvPr/>
        </p:nvGraphicFramePr>
        <p:xfrm>
          <a:off x="670575" y="230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824000"/>
              </a:tblGrid>
              <a:tr h="43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89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4" name="Google Shape;404;p46"/>
          <p:cNvSpPr/>
          <p:nvPr/>
        </p:nvSpPr>
        <p:spPr>
          <a:xfrm>
            <a:off x="2396225" y="2249700"/>
            <a:ext cx="1910100" cy="655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Quality</a:t>
            </a:r>
            <a:endParaRPr/>
          </a:p>
        </p:txBody>
      </p:sp>
      <p:graphicFrame>
        <p:nvGraphicFramePr>
          <p:cNvPr id="405" name="Google Shape;405;p46"/>
          <p:cNvGraphicFramePr/>
          <p:nvPr/>
        </p:nvGraphicFramePr>
        <p:xfrm>
          <a:off x="1814288" y="32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1000225"/>
              </a:tblGrid>
              <a:tr h="4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O_good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101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06" name="Google Shape;406;p46"/>
          <p:cNvCxnSpPr>
            <a:stCxn id="404" idx="3"/>
          </p:cNvCxnSpPr>
          <p:nvPr/>
        </p:nvCxnSpPr>
        <p:spPr>
          <a:xfrm flipH="1">
            <a:off x="2301253" y="2809460"/>
            <a:ext cx="374700" cy="39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6"/>
          <p:cNvCxnSpPr>
            <a:stCxn id="404" idx="4"/>
          </p:cNvCxnSpPr>
          <p:nvPr/>
        </p:nvCxnSpPr>
        <p:spPr>
          <a:xfrm flipH="1">
            <a:off x="3348575" y="2905500"/>
            <a:ext cx="2700" cy="37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6"/>
          <p:cNvCxnSpPr>
            <a:stCxn id="404" idx="5"/>
          </p:cNvCxnSpPr>
          <p:nvPr/>
        </p:nvCxnSpPr>
        <p:spPr>
          <a:xfrm>
            <a:off x="4026597" y="2809460"/>
            <a:ext cx="265500" cy="41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09" name="Google Shape;409;p46"/>
          <p:cNvGraphicFramePr/>
          <p:nvPr/>
        </p:nvGraphicFramePr>
        <p:xfrm>
          <a:off x="2943150" y="32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1090975"/>
              </a:tblGrid>
              <a:tr h="59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O_normal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121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10" name="Google Shape;410;p46"/>
          <p:cNvGraphicFramePr/>
          <p:nvPr/>
        </p:nvGraphicFramePr>
        <p:xfrm>
          <a:off x="4099188" y="32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9290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O_bad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id:2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：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11" name="Google Shape;411;p46"/>
          <p:cNvGraphicFramePr/>
          <p:nvPr/>
        </p:nvGraphicFramePr>
        <p:xfrm>
          <a:off x="7215475" y="243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128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background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p46"/>
          <p:cNvGraphicFramePr/>
          <p:nvPr/>
        </p:nvGraphicFramePr>
        <p:xfrm>
          <a:off x="7215475" y="33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{54544740-B033-440E-A22E-0C84AD9056FF}</a:tableStyleId>
              </a:tblPr>
              <a:tblGrid>
                <a:gridCol w="128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ignore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cxnSp>
        <p:nvCxnSpPr>
          <p:cNvPr id="413" name="Google Shape;413;p46"/>
          <p:cNvCxnSpPr/>
          <p:nvPr/>
        </p:nvCxnSpPr>
        <p:spPr>
          <a:xfrm>
            <a:off x="5626800" y="1461300"/>
            <a:ext cx="0" cy="3682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14" name="Google Shape;414;p46"/>
          <p:cNvSpPr txBox="1"/>
          <p:nvPr/>
        </p:nvSpPr>
        <p:spPr>
          <a:xfrm>
            <a:off x="7037063" y="405737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(無法辨別的棗子)</a:t>
            </a:r>
            <a:endParaRPr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4812650" y="1271750"/>
            <a:ext cx="724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Thing</a:t>
            </a:r>
            <a:endParaRPr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6" name="Google Shape;416;p46"/>
          <p:cNvSpPr txBox="1"/>
          <p:nvPr/>
        </p:nvSpPr>
        <p:spPr>
          <a:xfrm>
            <a:off x="5716138" y="1271750"/>
            <a:ext cx="724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Stuff</a:t>
            </a:r>
            <a:endParaRPr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1909500" y="2720450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high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4167625" y="2720450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low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7037075" y="518050"/>
            <a:ext cx="198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train:797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val:374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tamaran"/>
                <a:ea typeface="Catamaran"/>
                <a:cs typeface="Catamaran"/>
                <a:sym typeface="Catamaran"/>
              </a:rPr>
              <a:t>total:1151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/>
              <a:t>Model — Detr</a:t>
            </a:r>
            <a:endParaRPr/>
          </a:p>
        </p:txBody>
      </p:sp>
      <p:cxnSp>
        <p:nvCxnSpPr>
          <p:cNvPr id="426" name="Google Shape;426;p47"/>
          <p:cNvCxnSpPr/>
          <p:nvPr/>
        </p:nvCxnSpPr>
        <p:spPr>
          <a:xfrm>
            <a:off x="3365100" y="1224375"/>
            <a:ext cx="2457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75" y="1170125"/>
            <a:ext cx="6976440" cy="18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1700700" y="3419100"/>
            <a:ext cx="5786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233A44"/>
                </a:solidFill>
                <a:latin typeface="Catamaran"/>
                <a:ea typeface="Catamaran"/>
                <a:cs typeface="Catamaran"/>
                <a:sym typeface="Catamaran"/>
              </a:rPr>
              <a:t>先透過CNN模型對圖片進行特徵擷取</a:t>
            </a:r>
            <a:endParaRPr>
              <a:solidFill>
                <a:srgbClr val="233A4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rgbClr val="233A44"/>
                </a:solidFill>
                <a:latin typeface="Catamaran"/>
                <a:ea typeface="Catamaran"/>
                <a:cs typeface="Catamaran"/>
                <a:sym typeface="Catamaran"/>
              </a:rPr>
              <a:t>再將這些特徵放入Transformer中處理，獲取一組object query</a:t>
            </a:r>
            <a:endParaRPr>
              <a:solidFill>
                <a:srgbClr val="233A4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233A44"/>
                </a:solidFill>
                <a:latin typeface="Catamaran"/>
                <a:ea typeface="Catamaran"/>
                <a:cs typeface="Catamaran"/>
                <a:sym typeface="Catamaran"/>
              </a:rPr>
              <a:t>最後，FFN基於特徵聚合後的object queries做分類的檢測框的迴歸。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9" name="Google Shape;42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